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61" r:id="rId4"/>
    <p:sldId id="259" r:id="rId5"/>
    <p:sldId id="263" r:id="rId6"/>
    <p:sldId id="260" r:id="rId7"/>
    <p:sldId id="264" r:id="rId8"/>
    <p:sldId id="257" r:id="rId9"/>
    <p:sldId id="269" r:id="rId10"/>
    <p:sldId id="266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6BD2"/>
    <a:srgbClr val="D83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6F954A-FC08-48E1-8B5A-11B7E81A30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991E4B-7336-4DD3-8548-895D294EC9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7DEEF-8747-4A88-892F-710CC21504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F7381F-BFD7-45CC-A9B1-F5B8134184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2D397-A49F-4048-A5B5-890D7C53C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2120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2821C8-4EFC-442B-9D72-EEB55F59B8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9BE06D-FAB2-4EE2-861E-659FFCAF0E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FF16C50-FF17-4BA8-83F6-13050B797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4478D1-4EEA-4E05-B5DA-CA59DA52A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09E68B-517F-499D-B6D4-52F5EB3542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3320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21CEE0-6290-4D63-B818-AD70A4E5C5E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9E00A8D-FE24-4EDE-A5D3-075CA5D6F5A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285457-1DDD-4781-AEFF-F96057852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D031B2-4215-46D5-AF6D-B860DBC76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9240CB-F3EC-4A84-8222-05508857D7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4783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555200-3194-48EC-AC8C-03DF01A3A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ACF3E-87E8-4B71-AC0B-BB8664E544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79E745-FCE4-42FC-A8CA-07AA858646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0E6BE8-B620-4ED0-8023-D28B7F723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333909-CF66-43A2-87F8-43ED62176A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56002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FA85F-6FA8-4BB2-AB5B-8FE40E9B32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35EDA7-67F2-4B60-984C-31AD182BC4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106DC5-D57F-406B-B693-D91E127AE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9D0457-5CEF-4CA2-AF72-4BD56EA1D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F54CB9-FA70-4469-BF6D-112D91FE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98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73953A-0916-44F3-856C-5583077CA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92CEF1-3D0E-4824-8B14-BB44DE6C4B0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78A3AD-DBD3-420D-969F-7F6055F0C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191322-029E-41B8-A427-2AA717BC0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CE452-4CCC-40A8-B187-76CDEABCB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BE59C-EB16-4DB6-BD3B-DF8C1278F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858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E922E-0133-4CCB-ACFA-7B7E0A9F08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DF226B-F15A-4534-8FB4-0B037BF1F02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9317F6-57DC-4985-AE21-A94F7F18B3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DC3E7D-0950-4A96-9D4E-103642C27E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9D9D1C2-F763-4971-AD1E-56EFE43DF2D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F4118E9-B11F-4B97-9E09-8B572CA84E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8B141E-685E-4C34-85E0-2909C9590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5806BF-3D64-4584-938E-D59B02550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68779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9F084-310C-4052-9433-5E329D5D17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BD12ED-4869-4547-A6C4-01BB0A3BAD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FC05E01-3753-4C2B-AB07-879F95F1F8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D6F025-96A3-4239-8870-92E0E2FB79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59898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BCE37B-6030-40FB-8B9C-A17A7AC03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2F316B-07DF-41C6-BAFE-EEF95D0C3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C64483-41E3-415D-B1D9-6549D1CAA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9181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1ACC3F-AFC8-4591-9494-4CB5AF1E0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FB5221-EFF6-4827-A589-2CA0A12E8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9DD9E9-15F6-404B-8720-C257605006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CBCD60-F7F3-4C4F-95DE-0316BBD14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C6F21E-D431-435E-BE44-380E40A65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3C9FC1-2816-47EE-84A9-207122D05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52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3C2CCE-50C2-47DB-B0CF-3B8F4B9F98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6128B8-FF43-4FA5-A889-0B099C96D9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08C00B-DA05-431D-857D-49B1C24885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CBED0B-358B-4FF2-9807-6ACE522581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11C0B07-4AD6-48AC-AC82-D74AEE753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8B6D986-75A0-4675-BCCE-E5A69A2F02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090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7A5522C-5B3E-4FB8-99B0-ED2D87EC3A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29F90B-E892-49F0-9D43-4E550E4FF2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3CCCB-1425-4950-B6F9-5982977041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89F5C-15F0-481C-AD20-2E7931949C36}" type="datetimeFigureOut">
              <a:rPr lang="en-US" smtClean="0"/>
              <a:t>4/23/2020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955E58-CA8A-48BD-A0CC-8800495AEC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4F5DCC-778C-4586-9BF9-A28E73F1CE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49D845-F7E0-464F-8B14-DEE988CD2F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84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B211E0E9-666D-451B-A8A3-674706DBEC8A}"/>
              </a:ext>
            </a:extLst>
          </p:cNvPr>
          <p:cNvSpPr/>
          <p:nvPr/>
        </p:nvSpPr>
        <p:spPr>
          <a:xfrm>
            <a:off x="252662" y="228599"/>
            <a:ext cx="11646569" cy="6424864"/>
          </a:xfrm>
          <a:prstGeom prst="verticalScroll">
            <a:avLst/>
          </a:prstGeom>
          <a:solidFill>
            <a:srgbClr val="E36B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5400" b="1" dirty="0">
                <a:solidFill>
                  <a:schemeClr val="tx1"/>
                </a:solidFill>
                <a:latin typeface="Arial Narrow" panose="020B0606020202030204" pitchFamily="34" charset="0"/>
              </a:rPr>
              <a:t>ЛИКОВНА КУЛТУРА</a:t>
            </a:r>
          </a:p>
          <a:p>
            <a:pPr algn="ctr"/>
            <a:r>
              <a:rPr lang="sr-Cyrl-RS" sz="5400" b="1" dirty="0">
                <a:solidFill>
                  <a:schemeClr val="tx1"/>
                </a:solidFill>
                <a:latin typeface="Arial Narrow" panose="020B0606020202030204" pitchFamily="34" charset="0"/>
              </a:rPr>
              <a:t>24.4.2020.</a:t>
            </a:r>
          </a:p>
          <a:p>
            <a:pPr algn="ctr"/>
            <a:endParaRPr lang="sr-Cyrl-RS" sz="5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sr-Cyrl-RS" sz="5400" b="1" dirty="0">
                <a:solidFill>
                  <a:schemeClr val="tx1"/>
                </a:solidFill>
                <a:latin typeface="Arial Narrow" panose="020B0606020202030204" pitchFamily="34" charset="0"/>
              </a:rPr>
              <a:t>Правимо музичке инструменте</a:t>
            </a:r>
            <a:endParaRPr lang="en-US" sz="5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28845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71D1A24-FD10-4FB7-93D8-7B5D7C26EF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3025" y="849942"/>
            <a:ext cx="4073438" cy="600805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5AC1815-AD17-46C3-85CC-C670E93F93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893" y="2764926"/>
            <a:ext cx="1735146" cy="173514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524D60D-AD6E-4A8B-B7FF-C24605803E08}"/>
              </a:ext>
            </a:extLst>
          </p:cNvPr>
          <p:cNvSpPr txBox="1"/>
          <p:nvPr/>
        </p:nvSpPr>
        <p:spPr>
          <a:xfrm>
            <a:off x="0" y="925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b="1" dirty="0">
                <a:latin typeface="Arial Narrow" panose="020B0606020202030204" pitchFamily="34" charset="0"/>
              </a:rPr>
              <a:t>Изговарај текст бројалице тапшући дланом о длан. Прати како је приказано на слици. </a:t>
            </a:r>
          </a:p>
          <a:p>
            <a:pPr algn="just"/>
            <a:r>
              <a:rPr lang="sr-Cyrl-RS" sz="2000" b="1" dirty="0">
                <a:latin typeface="Arial Narrow" panose="020B0606020202030204" pitchFamily="34" charset="0"/>
              </a:rPr>
              <a:t>Када добро увежбаш, уместо тапшања користи дрвене штапиће. 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98C31981-AA37-4535-B9BF-87837515DF1E}"/>
              </a:ext>
            </a:extLst>
          </p:cNvPr>
          <p:cNvSpPr/>
          <p:nvPr/>
        </p:nvSpPr>
        <p:spPr>
          <a:xfrm>
            <a:off x="8602577" y="1179096"/>
            <a:ext cx="2923675" cy="193708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Уџбеник,</a:t>
            </a:r>
          </a:p>
          <a:p>
            <a:pPr algn="ctr"/>
            <a:r>
              <a:rPr lang="sr-Cyrl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стр. 17</a:t>
            </a:r>
            <a:endParaRPr lang="en-US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03AE5E0-38EA-4A3B-9FDA-E9AEF7CC9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8862" y="1066331"/>
            <a:ext cx="1579001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46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1F08C62-6E60-4225-8AB0-7A17BE0A90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913" y="800420"/>
            <a:ext cx="6681668" cy="590600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51E9FA-F681-44F2-9ADC-0F20FC79EF51}"/>
              </a:ext>
            </a:extLst>
          </p:cNvPr>
          <p:cNvSpPr txBox="1"/>
          <p:nvPr/>
        </p:nvSpPr>
        <p:spPr>
          <a:xfrm>
            <a:off x="0" y="925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b="1" dirty="0">
                <a:latin typeface="Arial Narrow" panose="020B0606020202030204" pitchFamily="34" charset="0"/>
              </a:rPr>
              <a:t>Изговарај текст бројалице тапшући дланом о длан. Прати како је приказано на слици. </a:t>
            </a:r>
          </a:p>
          <a:p>
            <a:pPr algn="just"/>
            <a:r>
              <a:rPr lang="sr-Cyrl-RS" sz="2000" b="1" dirty="0">
                <a:latin typeface="Arial Narrow" panose="020B0606020202030204" pitchFamily="34" charset="0"/>
              </a:rPr>
              <a:t>Када добро увежбаш, уместо тапшања користи звечку. 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D2DB2AF-6E41-4F81-8D4C-E9890DD1B9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809" y="2721931"/>
            <a:ext cx="1748810" cy="1544855"/>
          </a:xfrm>
          <a:prstGeom prst="rect">
            <a:avLst/>
          </a:prstGeom>
        </p:spPr>
      </p:pic>
      <p:sp>
        <p:nvSpPr>
          <p:cNvPr id="10" name="Cloud 9">
            <a:extLst>
              <a:ext uri="{FF2B5EF4-FFF2-40B4-BE49-F238E27FC236}">
                <a16:creationId xmlns:a16="http://schemas.microsoft.com/office/drawing/2014/main" id="{BD6BF69F-2431-45B2-9C99-53FC25A154F9}"/>
              </a:ext>
            </a:extLst>
          </p:cNvPr>
          <p:cNvSpPr/>
          <p:nvPr/>
        </p:nvSpPr>
        <p:spPr>
          <a:xfrm>
            <a:off x="9127581" y="1395664"/>
            <a:ext cx="2923675" cy="193708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Уџбеник,</a:t>
            </a:r>
          </a:p>
          <a:p>
            <a:pPr algn="ctr"/>
            <a:r>
              <a:rPr lang="sr-Cyrl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стр. 41</a:t>
            </a:r>
            <a:endParaRPr lang="en-US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7B32C6-E94A-49AB-B478-B06226B7C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3236" y="1051838"/>
            <a:ext cx="1579001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03049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CEFAF42B-FF13-429F-9F41-8C5095AFE2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44" y="3061359"/>
            <a:ext cx="1757065" cy="153570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FAB5532-9714-4AE1-91E7-8C6F5A32E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9475" y="774119"/>
            <a:ext cx="6598746" cy="608388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5E3F7E5-E459-4A02-875C-DE39B7E8632E}"/>
              </a:ext>
            </a:extLst>
          </p:cNvPr>
          <p:cNvSpPr txBox="1"/>
          <p:nvPr/>
        </p:nvSpPr>
        <p:spPr>
          <a:xfrm>
            <a:off x="0" y="92534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000" b="1" dirty="0">
                <a:latin typeface="Arial Narrow" panose="020B0606020202030204" pitchFamily="34" charset="0"/>
              </a:rPr>
              <a:t>Изговарај текст бројалице тапшући дланом о длан. Прати како је приказано на слици. </a:t>
            </a:r>
          </a:p>
          <a:p>
            <a:pPr algn="just"/>
            <a:r>
              <a:rPr lang="sr-Cyrl-RS" sz="2000" b="1" dirty="0">
                <a:latin typeface="Arial Narrow" panose="020B0606020202030204" pitchFamily="34" charset="0"/>
              </a:rPr>
              <a:t>Када добро увежбаш, уместо тапшања користи бубањ. </a:t>
            </a:r>
            <a:endParaRPr lang="en-US" sz="2000" b="1" dirty="0">
              <a:latin typeface="Arial Narrow" panose="020B0606020202030204" pitchFamily="34" charset="0"/>
            </a:endParaRPr>
          </a:p>
        </p:txBody>
      </p:sp>
      <p:sp>
        <p:nvSpPr>
          <p:cNvPr id="19" name="Cloud 18">
            <a:extLst>
              <a:ext uri="{FF2B5EF4-FFF2-40B4-BE49-F238E27FC236}">
                <a16:creationId xmlns:a16="http://schemas.microsoft.com/office/drawing/2014/main" id="{790CA496-2EC0-4907-9881-C746B4F2B128}"/>
              </a:ext>
            </a:extLst>
          </p:cNvPr>
          <p:cNvSpPr/>
          <p:nvPr/>
        </p:nvSpPr>
        <p:spPr>
          <a:xfrm>
            <a:off x="9040181" y="1385212"/>
            <a:ext cx="2923675" cy="1937084"/>
          </a:xfrm>
          <a:prstGeom prst="clou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Уџбеник,</a:t>
            </a:r>
          </a:p>
          <a:p>
            <a:pPr algn="ctr"/>
            <a:r>
              <a:rPr lang="sr-Cyrl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стр. 34</a:t>
            </a:r>
            <a:endParaRPr lang="en-US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F27C239-C9F8-4FD3-9F9A-DC480B274E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718" y="1385212"/>
            <a:ext cx="1573915" cy="1432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270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11A967-C95F-4552-96A3-8772B2E8A2D0}"/>
              </a:ext>
            </a:extLst>
          </p:cNvPr>
          <p:cNvSpPr txBox="1"/>
          <p:nvPr/>
        </p:nvSpPr>
        <p:spPr>
          <a:xfrm>
            <a:off x="0" y="264695"/>
            <a:ext cx="121037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Cyrl-RS" sz="3200" b="1" dirty="0">
                <a:latin typeface="Arial Narrow" panose="020B0606020202030204" pitchFamily="34" charset="0"/>
              </a:rPr>
              <a:t>На данашњем часу ликовне културе сазнаћете како </a:t>
            </a:r>
            <a:r>
              <a:rPr lang="sr-Cyrl-RS" sz="3200" b="1">
                <a:latin typeface="Arial Narrow" panose="020B0606020202030204" pitchFamily="34" charset="0"/>
              </a:rPr>
              <a:t>можете направити  </a:t>
            </a:r>
            <a:r>
              <a:rPr lang="sr-Cyrl-RS" sz="3200" b="1" dirty="0">
                <a:latin typeface="Arial Narrow" panose="020B0606020202030204" pitchFamily="34" charset="0"/>
              </a:rPr>
              <a:t>ударачке музичке инструменте.</a:t>
            </a:r>
            <a:endParaRPr lang="en-US" sz="3200" b="1" dirty="0">
              <a:latin typeface="Arial Narrow" panose="020B0606020202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E8CD21-2E54-4DFC-8010-8D58780F628F}"/>
              </a:ext>
            </a:extLst>
          </p:cNvPr>
          <p:cNvSpPr txBox="1"/>
          <p:nvPr/>
        </p:nvSpPr>
        <p:spPr>
          <a:xfrm>
            <a:off x="44116" y="3561707"/>
            <a:ext cx="12103768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r-Cyrl-RS" sz="32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Да се подсетимо:</a:t>
            </a:r>
          </a:p>
          <a:p>
            <a:endParaRPr lang="sr-Cyrl-RS" sz="3200" b="1" dirty="0">
              <a:latin typeface="Arial Narrow" panose="020B0606020202030204" pitchFamily="34" charset="0"/>
            </a:endParaRPr>
          </a:p>
          <a:p>
            <a:pPr marL="457200" indent="-457200">
              <a:buFont typeface="Symbol" panose="05050102010706020507" pitchFamily="18" charset="2"/>
              <a:buChar char="©"/>
            </a:pPr>
            <a:r>
              <a:rPr lang="sr-Cyrl-RS" sz="3200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Музички инструменти </a:t>
            </a:r>
            <a:r>
              <a:rPr lang="sr-Cyrl-RS" sz="3200" b="1" dirty="0">
                <a:latin typeface="Arial Narrow" panose="020B0606020202030204" pitchFamily="34" charset="0"/>
              </a:rPr>
              <a:t>су посебни предмети на којима се свира.</a:t>
            </a:r>
          </a:p>
          <a:p>
            <a:pPr marL="457200" indent="-457200">
              <a:buFont typeface="Symbol" panose="05050102010706020507" pitchFamily="18" charset="2"/>
              <a:buChar char="©"/>
            </a:pPr>
            <a:r>
              <a:rPr lang="sr-Cyrl-RS" sz="3200" b="1" dirty="0">
                <a:latin typeface="Arial Narrow" panose="020B0606020202030204" pitchFamily="34" charset="0"/>
              </a:rPr>
              <a:t>Музички инструменти на којима човек ударцима и праском ствара звук називају се </a:t>
            </a:r>
            <a:r>
              <a:rPr lang="sr-Cyrl-RS" sz="3200" b="1" u="sng" dirty="0">
                <a:solidFill>
                  <a:srgbClr val="00B050"/>
                </a:solidFill>
                <a:latin typeface="Arial Narrow" panose="020B0606020202030204" pitchFamily="34" charset="0"/>
              </a:rPr>
              <a:t>ударачки инструменти</a:t>
            </a:r>
            <a:r>
              <a:rPr lang="sr-Cyrl-RS" sz="3200" b="1" dirty="0">
                <a:latin typeface="Arial Narrow" panose="020B0606020202030204" pitchFamily="34" charset="0"/>
              </a:rPr>
              <a:t>.</a:t>
            </a:r>
          </a:p>
          <a:p>
            <a:endParaRPr 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A0E147-1B20-428D-94AA-45EEC3343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65" y="1504837"/>
            <a:ext cx="1791456" cy="17914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585B650-11CE-43DF-8327-0A87C77228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9686" y="1607327"/>
            <a:ext cx="2454654" cy="2170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9CFCEF5-41DD-4492-B32E-B75BB17C02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05" y="1582947"/>
            <a:ext cx="3095695" cy="2708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1538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F07531-0071-4321-95BF-58BC1059A5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90499" y="4138321"/>
            <a:ext cx="2069279" cy="26919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E4CB7EA-F8B1-42D2-81BC-B90891617B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02928" y="4138321"/>
            <a:ext cx="2480083" cy="24800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833D071-3CCC-4D56-99A7-08283098E6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68959" y="1488042"/>
            <a:ext cx="2204978" cy="22182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FACB36F-A409-4EBF-9100-56C12AC17995}"/>
              </a:ext>
            </a:extLst>
          </p:cNvPr>
          <p:cNvSpPr txBox="1"/>
          <p:nvPr/>
        </p:nvSpPr>
        <p:spPr>
          <a:xfrm>
            <a:off x="0" y="21478"/>
            <a:ext cx="1209173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Дрвени штапићи</a:t>
            </a:r>
            <a:r>
              <a:rPr lang="sr-Cyrl-RS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sr-Cyrl-RS" sz="2400" b="1" dirty="0">
                <a:latin typeface="Arial Narrow" panose="020B0606020202030204" pitchFamily="34" charset="0"/>
              </a:rPr>
              <a:t>су ударачки инструменти. То је пар штапића од тврдог дрвета. Они стварају звук када их ударите један о други.</a:t>
            </a:r>
            <a:endParaRPr lang="en-US" sz="2400" b="1" dirty="0">
              <a:latin typeface="Arial Narrow" panose="020B0606020202030204" pitchFamily="34" charset="0"/>
            </a:endParaRPr>
          </a:p>
          <a:p>
            <a:pPr algn="just"/>
            <a:r>
              <a:rPr lang="sr-Cyrl-RS" sz="2400" b="1" dirty="0">
                <a:latin typeface="Arial Narrow" panose="020B0606020202030204" pitchFamily="34" charset="0"/>
              </a:rPr>
              <a:t>За израду овог музичког инструмента потребна су вам два штапића од тврдог дрвета. Будите маштовити и можете једноставно направити свој инструмент.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2E68A2C-8A34-4308-9540-4DE458BCD2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" y="1732547"/>
            <a:ext cx="6763813" cy="512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797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3C780F4-77A7-4C58-A232-B1CDC3099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72475" y="4498947"/>
            <a:ext cx="2286000" cy="200025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AA04405-D205-428E-8ADB-7CF70CA77F71}"/>
              </a:ext>
            </a:extLst>
          </p:cNvPr>
          <p:cNvSpPr txBox="1"/>
          <p:nvPr/>
        </p:nvSpPr>
        <p:spPr>
          <a:xfrm>
            <a:off x="0" y="92534"/>
            <a:ext cx="12192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Звечке</a:t>
            </a:r>
            <a:r>
              <a:rPr lang="sr-Cyrl-RS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sr-Cyrl-RS" sz="2400" b="1" dirty="0">
                <a:latin typeface="Arial Narrow" panose="020B0606020202030204" pitchFamily="34" charset="0"/>
              </a:rPr>
              <a:t>су ударачки инструменти. Оне стварају звук када се протресу. Овај инструмент можете направити на више начина. 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2E82D01-1C42-488A-B445-8E21CACE67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483" y="985086"/>
            <a:ext cx="7651975" cy="5780380"/>
          </a:xfrm>
          <a:prstGeom prst="rect">
            <a:avLst/>
          </a:prstGeom>
        </p:spPr>
      </p:pic>
      <p:sp>
        <p:nvSpPr>
          <p:cNvPr id="14" name="Scroll: Vertical 13">
            <a:extLst>
              <a:ext uri="{FF2B5EF4-FFF2-40B4-BE49-F238E27FC236}">
                <a16:creationId xmlns:a16="http://schemas.microsoft.com/office/drawing/2014/main" id="{6D2CD8B4-2122-41EB-9ED4-991D5CAA6060}"/>
              </a:ext>
            </a:extLst>
          </p:cNvPr>
          <p:cNvSpPr/>
          <p:nvPr/>
        </p:nvSpPr>
        <p:spPr>
          <a:xfrm>
            <a:off x="7471610" y="1027515"/>
            <a:ext cx="4720389" cy="3063221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Потребан материјал: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пластична чаша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зрневље (пиринач, пшеница, кукуруз ...)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чвршћа најлонска фолија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канап</a:t>
            </a:r>
          </a:p>
          <a:p>
            <a:pPr algn="ctr"/>
            <a:r>
              <a:rPr lang="sr-Cyrl-RS" b="1" dirty="0">
                <a:solidFill>
                  <a:schemeClr val="tx1"/>
                </a:solidFill>
                <a:latin typeface="Arial Narrow" panose="020B0606020202030204" pitchFamily="34" charset="0"/>
              </a:rPr>
              <a:t>колаж папир</a:t>
            </a:r>
            <a:endParaRPr lang="en-US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1077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448C76-4DF3-4CC4-9FC2-81776CA1F3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092"/>
            <a:ext cx="5795839" cy="325246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BFD965-1D4F-4C30-BF3F-616F21F1F4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4826" y="2995863"/>
            <a:ext cx="7487174" cy="38621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2B0261B-8579-40C1-BCD2-BD22C5952F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2965" y="225957"/>
            <a:ext cx="3951775" cy="26375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EF0CF-CA50-46A3-B192-73DC3D04DB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538" y="3705725"/>
            <a:ext cx="3020427" cy="302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50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0DB506B-0212-43A4-BF09-2919381A3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3053" y="3810456"/>
            <a:ext cx="3073818" cy="27625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E4C8224-52A8-4248-B6FD-4ED606F34C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61153" y="1781998"/>
            <a:ext cx="2578767" cy="19340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F671E0-373F-497F-98B0-2A0A6BF99834}"/>
              </a:ext>
            </a:extLst>
          </p:cNvPr>
          <p:cNvSpPr txBox="1"/>
          <p:nvPr/>
        </p:nvSpPr>
        <p:spPr>
          <a:xfrm>
            <a:off x="0" y="56399"/>
            <a:ext cx="1210376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sr-Cyrl-RS" sz="2800" b="1" u="sng" dirty="0">
                <a:solidFill>
                  <a:srgbClr val="FF0000"/>
                </a:solidFill>
                <a:latin typeface="Arial Narrow" panose="020B0606020202030204" pitchFamily="34" charset="0"/>
              </a:rPr>
              <a:t>Мали бубањ</a:t>
            </a:r>
            <a:r>
              <a:rPr lang="sr-Cyrl-RS" sz="2800" b="1" dirty="0">
                <a:solidFill>
                  <a:srgbClr val="FF0000"/>
                </a:solidFill>
                <a:latin typeface="Arial Narrow" panose="020B0606020202030204" pitchFamily="34" charset="0"/>
              </a:rPr>
              <a:t> </a:t>
            </a:r>
            <a:r>
              <a:rPr lang="sr-Cyrl-RS" sz="2400" b="1" dirty="0">
                <a:latin typeface="Arial Narrow" panose="020B0606020202030204" pitchFamily="34" charset="0"/>
              </a:rPr>
              <a:t>је ударачки инструмент. Има тело облика ваљка, а са једне стране му је разапета затегнута кожа. На бубњу се обично свира уз помоћ две дрвене палице. Музичар који свира бубањ назива се бубњар.</a:t>
            </a:r>
          </a:p>
          <a:p>
            <a:pPr algn="just"/>
            <a:r>
              <a:rPr lang="sr-Cyrl-RS" sz="2400" b="1" dirty="0">
                <a:latin typeface="Arial Narrow" panose="020B0606020202030204" pitchFamily="34" charset="0"/>
              </a:rPr>
              <a:t>Ево неколико предлога на који начин можете направити бубањ.</a:t>
            </a:r>
            <a:endParaRPr lang="en-US" sz="2400" b="1" dirty="0">
              <a:latin typeface="Arial Narrow" panose="020B060602020203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1D943A0-8D00-49CF-B12C-B8EE1D95B5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15" y="1863581"/>
            <a:ext cx="6121593" cy="4709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6098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B879A031-D80F-42BE-9E76-BD4866C39B8F}"/>
              </a:ext>
            </a:extLst>
          </p:cNvPr>
          <p:cNvSpPr/>
          <p:nvPr/>
        </p:nvSpPr>
        <p:spPr>
          <a:xfrm>
            <a:off x="276726" y="144379"/>
            <a:ext cx="11694695" cy="6581274"/>
          </a:xfrm>
          <a:prstGeom prst="verticalScroll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2800" b="1" u="sng" dirty="0">
                <a:solidFill>
                  <a:srgbClr val="C00000"/>
                </a:solidFill>
                <a:latin typeface="Arial Narrow" panose="020B0606020202030204" pitchFamily="34" charset="0"/>
              </a:rPr>
              <a:t>Задатак:</a:t>
            </a:r>
            <a:r>
              <a:rPr lang="sr-Cyrl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 Направи један инструмент по свом избору.</a:t>
            </a:r>
          </a:p>
          <a:p>
            <a:pPr algn="ctr"/>
            <a:endParaRPr lang="sr-Cyrl-RS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sr-Cyrl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Не заборави да је ово час ликовне културе и да су претходне слике само предлози како можеш направити свој музички инструмент. </a:t>
            </a:r>
          </a:p>
          <a:p>
            <a:pPr algn="ctr"/>
            <a:r>
              <a:rPr lang="sr-Cyrl-RS" sz="2800" b="1" dirty="0">
                <a:solidFill>
                  <a:schemeClr val="tx1"/>
                </a:solidFill>
                <a:latin typeface="Arial Narrow" panose="020B0606020202030204" pitchFamily="34" charset="0"/>
              </a:rPr>
              <a:t>Уколико имаш неку другу идеју – САМО НАПРЕД!</a:t>
            </a:r>
            <a:endParaRPr lang="en-US" sz="28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9788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Vertical 3">
            <a:extLst>
              <a:ext uri="{FF2B5EF4-FFF2-40B4-BE49-F238E27FC236}">
                <a16:creationId xmlns:a16="http://schemas.microsoft.com/office/drawing/2014/main" id="{E08C6893-DD19-4FC6-BC7F-6D31CDCABA33}"/>
              </a:ext>
            </a:extLst>
          </p:cNvPr>
          <p:cNvSpPr/>
          <p:nvPr/>
        </p:nvSpPr>
        <p:spPr>
          <a:xfrm>
            <a:off x="252662" y="228599"/>
            <a:ext cx="11646569" cy="6424864"/>
          </a:xfrm>
          <a:prstGeom prst="verticalScroll">
            <a:avLst/>
          </a:prstGeom>
          <a:solidFill>
            <a:srgbClr val="E36BD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r-Cyrl-RS" sz="5400" b="1" dirty="0">
                <a:solidFill>
                  <a:schemeClr val="tx1"/>
                </a:solidFill>
                <a:latin typeface="Arial Narrow" panose="020B0606020202030204" pitchFamily="34" charset="0"/>
              </a:rPr>
              <a:t>МУЗИЧКА КУЛТУРА</a:t>
            </a:r>
          </a:p>
          <a:p>
            <a:pPr algn="ctr"/>
            <a:r>
              <a:rPr lang="sr-Cyrl-RS" sz="5400" b="1" dirty="0">
                <a:solidFill>
                  <a:schemeClr val="tx1"/>
                </a:solidFill>
                <a:latin typeface="Arial Narrow" panose="020B0606020202030204" pitchFamily="34" charset="0"/>
              </a:rPr>
              <a:t>24.4.2020.</a:t>
            </a:r>
          </a:p>
          <a:p>
            <a:pPr algn="ctr"/>
            <a:endParaRPr lang="sr-Cyrl-RS" sz="5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  <a:p>
            <a:pPr algn="ctr"/>
            <a:r>
              <a:rPr lang="sr-Cyrl-RS" sz="5400" b="1" dirty="0">
                <a:solidFill>
                  <a:schemeClr val="tx1"/>
                </a:solidFill>
                <a:latin typeface="Arial Narrow" panose="020B0606020202030204" pitchFamily="34" charset="0"/>
              </a:rPr>
              <a:t>Свирамо уз бројалице</a:t>
            </a:r>
            <a:endParaRPr lang="en-US" sz="5400" b="1" dirty="0">
              <a:solidFill>
                <a:schemeClr val="tx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07647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ACBFB21-2B3C-4B3B-AA82-D964B49891E0}"/>
              </a:ext>
            </a:extLst>
          </p:cNvPr>
          <p:cNvSpPr txBox="1"/>
          <p:nvPr/>
        </p:nvSpPr>
        <p:spPr>
          <a:xfrm>
            <a:off x="188494" y="285039"/>
            <a:ext cx="11915274" cy="582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sr-Cyrl-RS" sz="2800" b="1" dirty="0">
                <a:latin typeface="Arial Narrow" panose="020B0606020202030204" pitchFamily="34" charset="0"/>
              </a:rPr>
              <a:t>Сад када сте направили своје музичке инструменте, можемо и да их употребимо!</a:t>
            </a:r>
          </a:p>
          <a:p>
            <a:pPr algn="just">
              <a:lnSpc>
                <a:spcPct val="150000"/>
              </a:lnSpc>
            </a:pPr>
            <a:endParaRPr lang="sr-Cyrl-RS" sz="2800" b="1" dirty="0">
              <a:latin typeface="Arial Narrow" panose="020B060602020203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sr-Cyrl-RS" sz="2800" b="1" dirty="0">
                <a:latin typeface="Arial Narrow" panose="020B0606020202030204" pitchFamily="34" charset="0"/>
              </a:rPr>
              <a:t>На наредним слајдовима дате су три бројалице. </a:t>
            </a:r>
          </a:p>
          <a:p>
            <a:pPr algn="just">
              <a:lnSpc>
                <a:spcPct val="150000"/>
              </a:lnSpc>
            </a:pPr>
            <a:r>
              <a:rPr lang="sr-Cyrl-RS" sz="2800" b="1" dirty="0">
                <a:latin typeface="Arial Narrow" panose="020B0606020202030204" pitchFamily="34" charset="0"/>
              </a:rPr>
              <a:t>Свака од њих намењена </a:t>
            </a:r>
            <a:r>
              <a:rPr lang="en-US" sz="2800" b="1" dirty="0">
                <a:latin typeface="Arial Narrow" panose="020B0606020202030204" pitchFamily="34" charset="0"/>
              </a:rPr>
              <a:t>je </a:t>
            </a:r>
            <a:r>
              <a:rPr lang="sr-Cyrl-RS" sz="2800" b="1" dirty="0">
                <a:latin typeface="Arial Narrow" panose="020B0606020202030204" pitchFamily="34" charset="0"/>
              </a:rPr>
              <a:t>за одређени инструмент.</a:t>
            </a:r>
          </a:p>
          <a:p>
            <a:pPr algn="just">
              <a:lnSpc>
                <a:spcPct val="150000"/>
              </a:lnSpc>
            </a:pPr>
            <a:r>
              <a:rPr lang="sr-Cyrl-RS" sz="2800" b="1" dirty="0">
                <a:latin typeface="Arial Narrow" panose="020B0606020202030204" pitchFamily="34" charset="0"/>
              </a:rPr>
              <a:t>У зависности од тога који инструмент сте направили, научићете одређену бројалицу.</a:t>
            </a:r>
          </a:p>
          <a:p>
            <a:pPr algn="just">
              <a:lnSpc>
                <a:spcPct val="150000"/>
              </a:lnSpc>
            </a:pPr>
            <a:r>
              <a:rPr lang="sr-Cyrl-RS" sz="2800" b="1" dirty="0">
                <a:latin typeface="Arial Narrow" panose="020B0606020202030204" pitchFamily="34" charset="0"/>
              </a:rPr>
              <a:t>Када увежбате изговарање бројалице уз пратњу инструмента, пошаљите учитељици видео или аудио снимак.</a:t>
            </a:r>
            <a:endParaRPr lang="en-US" sz="28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45970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189</TotalTime>
  <Words>379</Words>
  <Application>Microsoft Office PowerPoint</Application>
  <PresentationFormat>Widescreen</PresentationFormat>
  <Paragraphs>46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Arial Narrow</vt:lpstr>
      <vt:lpstr>Calibri</vt:lpstr>
      <vt:lpstr>Calibri Light</vt:lpstr>
      <vt:lpstr>Symbol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Anita Miskovic</dc:creator>
  <cp:lastModifiedBy>Anita Miskovic</cp:lastModifiedBy>
  <cp:revision>42</cp:revision>
  <dcterms:created xsi:type="dcterms:W3CDTF">2020-04-20T07:08:33Z</dcterms:created>
  <dcterms:modified xsi:type="dcterms:W3CDTF">2020-04-23T06:00:32Z</dcterms:modified>
</cp:coreProperties>
</file>